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0"/>
  </p:notesMasterIdLst>
  <p:handoutMasterIdLst>
    <p:handoutMasterId r:id="rId31"/>
  </p:handoutMasterIdLst>
  <p:sldIdLst>
    <p:sldId id="306" r:id="rId5"/>
    <p:sldId id="307" r:id="rId6"/>
    <p:sldId id="309" r:id="rId7"/>
    <p:sldId id="308" r:id="rId8"/>
    <p:sldId id="334" r:id="rId9"/>
    <p:sldId id="315" r:id="rId10"/>
    <p:sldId id="317" r:id="rId11"/>
    <p:sldId id="324" r:id="rId12"/>
    <p:sldId id="325" r:id="rId13"/>
    <p:sldId id="313" r:id="rId14"/>
    <p:sldId id="319" r:id="rId15"/>
    <p:sldId id="337" r:id="rId16"/>
    <p:sldId id="320" r:id="rId17"/>
    <p:sldId id="321" r:id="rId18"/>
    <p:sldId id="323" r:id="rId19"/>
    <p:sldId id="322" r:id="rId20"/>
    <p:sldId id="314" r:id="rId21"/>
    <p:sldId id="326" r:id="rId22"/>
    <p:sldId id="338" r:id="rId23"/>
    <p:sldId id="327" r:id="rId24"/>
    <p:sldId id="328" r:id="rId25"/>
    <p:sldId id="329" r:id="rId26"/>
    <p:sldId id="332" r:id="rId27"/>
    <p:sldId id="333" r:id="rId28"/>
    <p:sldId id="312" r:id="rId2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280"/>
    <a:srgbClr val="134E5E"/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29/12/2020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29/12/2020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206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1477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2122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239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51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921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7465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48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579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01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51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561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0856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186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993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9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498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508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741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77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Animal </a:t>
            </a:r>
            <a:r>
              <a:rPr lang="it-IT" sz="5400" spc="400" dirty="0" err="1">
                <a:solidFill>
                  <a:schemeClr val="bg1"/>
                </a:solidFill>
              </a:rPr>
              <a:t>recognition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595" y="5354964"/>
            <a:ext cx="5093208" cy="1197864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/>
              <a:t>Federico Luzzi - 816753</a:t>
            </a:r>
          </a:p>
          <a:p>
            <a:pPr rtl="0"/>
            <a:r>
              <a:rPr lang="it-IT" sz="1600" dirty="0"/>
              <a:t>Federico De Servi - 812166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5FC4366D-C062-49B6-9BC7-E073BE90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112551" y="1838131"/>
            <a:ext cx="1723539" cy="2096993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416239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0" spc="400" dirty="0">
                <a:latin typeface="+mn-lt"/>
              </a:rPr>
              <a:t>Image-audio </a:t>
            </a:r>
            <a:r>
              <a:rPr lang="it-IT" sz="1200" b="0" spc="400" dirty="0" err="1">
                <a:latin typeface="+mn-lt"/>
              </a:rPr>
              <a:t>recogntion</a:t>
            </a:r>
            <a:r>
              <a:rPr lang="it-IT" sz="1200" b="0" spc="400" dirty="0">
                <a:latin typeface="+mn-lt"/>
              </a:rPr>
              <a:t> &amp; </a:t>
            </a:r>
            <a:r>
              <a:rPr lang="it-IT" sz="1200" b="0" spc="400" dirty="0" err="1">
                <a:latin typeface="+mn-lt"/>
              </a:rPr>
              <a:t>retrieval</a:t>
            </a:r>
            <a:r>
              <a:rPr lang="it-IT" sz="1200" b="0" spc="400" dirty="0">
                <a:latin typeface="+mn-lt"/>
              </a:rPr>
              <a:t> for pictures and sounds of </a:t>
            </a:r>
            <a:r>
              <a:rPr lang="it-IT" sz="1200" b="0" spc="400" dirty="0" err="1">
                <a:latin typeface="+mn-lt"/>
              </a:rPr>
              <a:t>animals</a:t>
            </a:r>
            <a:endParaRPr lang="it-IT" sz="1200" b="0" dirty="0">
              <a:latin typeface="+mn-lt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6509595" y="416239"/>
            <a:ext cx="5093208" cy="119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DIGITAL SIGNAL &amp; IMAGE PROCESSING</a:t>
            </a:r>
          </a:p>
          <a:p>
            <a:r>
              <a:rPr lang="it-IT" sz="1600" dirty="0"/>
              <a:t>2020-2021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23574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 err="1"/>
              <a:t>This</a:t>
            </a:r>
            <a:r>
              <a:rPr lang="it-IT" sz="2000" dirty="0"/>
              <a:t> time the </a:t>
            </a:r>
            <a:r>
              <a:rPr lang="it-IT" sz="2000" dirty="0" err="1"/>
              <a:t>objective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dirty="0"/>
              <a:t>to </a:t>
            </a:r>
            <a:r>
              <a:rPr lang="it-IT" dirty="0" err="1"/>
              <a:t>perform</a:t>
            </a:r>
            <a:r>
              <a:rPr lang="it-IT" dirty="0"/>
              <a:t> a </a:t>
            </a:r>
            <a:r>
              <a:rPr lang="it-IT" dirty="0" err="1"/>
              <a:t>classic</a:t>
            </a:r>
            <a:r>
              <a:rPr lang="it-IT" dirty="0"/>
              <a:t> image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 After </a:t>
            </a:r>
            <a:r>
              <a:rPr lang="it-IT" dirty="0" err="1"/>
              <a:t>applying</a:t>
            </a:r>
            <a:r>
              <a:rPr lang="it-IT" dirty="0"/>
              <a:t> some data </a:t>
            </a:r>
            <a:r>
              <a:rPr lang="it-IT" dirty="0" err="1"/>
              <a:t>augmentation</a:t>
            </a:r>
            <a:r>
              <a:rPr lang="it-IT" dirty="0"/>
              <a:t> techniques to the images (</a:t>
            </a:r>
            <a:r>
              <a:rPr lang="it-IT" i="1" dirty="0"/>
              <a:t>ImagesWithAttributes2 </a:t>
            </a:r>
            <a:r>
              <a:rPr lang="it-IT" dirty="0"/>
              <a:t>), transfer learning with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pretrained</a:t>
            </a:r>
            <a:r>
              <a:rPr lang="it-IT" dirty="0"/>
              <a:t> models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389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801"/>
            <a:ext cx="6190488" cy="1179576"/>
          </a:xfrm>
        </p:spPr>
        <p:txBody>
          <a:bodyPr rtlCol="0"/>
          <a:lstStyle/>
          <a:p>
            <a:pPr rtl="0"/>
            <a:r>
              <a:rPr lang="it-IT" sz="5400" dirty="0"/>
              <a:t>Dataset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230273"/>
            <a:ext cx="6190488" cy="3887926"/>
          </a:xfrm>
        </p:spPr>
        <p:txBody>
          <a:bodyPr rtlCol="0">
            <a:normAutofit/>
          </a:bodyPr>
          <a:lstStyle/>
          <a:p>
            <a:pPr rtl="0"/>
            <a:r>
              <a:rPr lang="it-IT" sz="1900" dirty="0"/>
              <a:t>The image dataset </a:t>
            </a:r>
            <a:r>
              <a:rPr lang="it-IT" sz="1900" dirty="0" err="1"/>
              <a:t>has</a:t>
            </a:r>
            <a:r>
              <a:rPr lang="it-IT" sz="1900" dirty="0"/>
              <a:t> </a:t>
            </a:r>
            <a:r>
              <a:rPr lang="it-IT" sz="1900" dirty="0" err="1"/>
              <a:t>been</a:t>
            </a:r>
            <a:r>
              <a:rPr lang="it-IT" sz="1900" dirty="0"/>
              <a:t> </a:t>
            </a:r>
            <a:r>
              <a:rPr lang="it-IT" sz="1900" dirty="0" err="1"/>
              <a:t>downloaded</a:t>
            </a:r>
            <a:r>
              <a:rPr lang="it-IT" sz="1900" dirty="0"/>
              <a:t> from the Animal with </a:t>
            </a:r>
            <a:r>
              <a:rPr lang="it-IT" sz="1900" dirty="0" err="1"/>
              <a:t>Attributes</a:t>
            </a:r>
            <a:r>
              <a:rPr lang="it-IT" sz="1900" dirty="0"/>
              <a:t> 2 website. </a:t>
            </a: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composed</a:t>
            </a:r>
            <a:r>
              <a:rPr lang="it-IT" sz="1900" dirty="0"/>
              <a:t> of </a:t>
            </a:r>
            <a:r>
              <a:rPr lang="it-IT" sz="1900" dirty="0" err="1"/>
              <a:t>thousands</a:t>
            </a:r>
            <a:r>
              <a:rPr lang="it-IT" sz="1900" dirty="0"/>
              <a:t> of pictures of </a:t>
            </a:r>
            <a:r>
              <a:rPr lang="it-IT" sz="1900" dirty="0" err="1"/>
              <a:t>animals</a:t>
            </a:r>
            <a:r>
              <a:rPr lang="it-IT" sz="1900" dirty="0"/>
              <a:t> of </a:t>
            </a:r>
            <a:r>
              <a:rPr lang="it-IT" sz="1900" dirty="0" err="1"/>
              <a:t>various</a:t>
            </a:r>
            <a:r>
              <a:rPr lang="it-IT" sz="1900" dirty="0"/>
              <a:t> sizes. The </a:t>
            </a:r>
            <a:r>
              <a:rPr lang="it-IT" sz="1900" dirty="0" err="1"/>
              <a:t>selected</a:t>
            </a:r>
            <a:r>
              <a:rPr lang="it-IT" sz="1900" dirty="0"/>
              <a:t> classes are: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27" r="16727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BC76DB-CB14-429B-855F-52FB9D2A4650}"/>
              </a:ext>
            </a:extLst>
          </p:cNvPr>
          <p:cNvSpPr txBox="1"/>
          <p:nvPr/>
        </p:nvSpPr>
        <p:spPr>
          <a:xfrm>
            <a:off x="3313006" y="3799004"/>
            <a:ext cx="61904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Horse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Lion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Otter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Racoon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Sheep</a:t>
            </a:r>
            <a:endParaRPr lang="it-IT" sz="18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038521-06EF-4E19-B84D-0E4C4B208EB6}"/>
              </a:ext>
            </a:extLst>
          </p:cNvPr>
          <p:cNvSpPr txBox="1"/>
          <p:nvPr/>
        </p:nvSpPr>
        <p:spPr>
          <a:xfrm>
            <a:off x="1076146" y="3799004"/>
            <a:ext cx="6103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Moose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Buffalo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Chimpanzee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Deer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Fox</a:t>
            </a:r>
          </a:p>
        </p:txBody>
      </p:sp>
    </p:spTree>
    <p:extLst>
      <p:ext uri="{BB962C8B-B14F-4D97-AF65-F5344CB8AC3E}">
        <p14:creationId xmlns:p14="http://schemas.microsoft.com/office/powerpoint/2010/main" val="18081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First of </a:t>
            </a:r>
            <a:r>
              <a:rPr lang="it-IT" sz="2000" dirty="0" err="1"/>
              <a:t>all</a:t>
            </a:r>
            <a:r>
              <a:rPr lang="it-IT" dirty="0"/>
              <a:t>, </a:t>
            </a:r>
            <a:r>
              <a:rPr lang="it-IT" sz="2000" dirty="0"/>
              <a:t>the </a:t>
            </a:r>
            <a:r>
              <a:rPr lang="it-IT" sz="2000" dirty="0" err="1"/>
              <a:t>Resnet</a:t>
            </a:r>
            <a:r>
              <a:rPr lang="it-IT" sz="2000" dirty="0"/>
              <a:t> </a:t>
            </a:r>
            <a:r>
              <a:rPr lang="it-IT" sz="2000" dirty="0" err="1"/>
              <a:t>preprocessing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. After </a:t>
            </a:r>
            <a:r>
              <a:rPr lang="it-IT" sz="2000" dirty="0" err="1"/>
              <a:t>doing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data </a:t>
            </a:r>
            <a:r>
              <a:rPr lang="it-IT" sz="2000" dirty="0" err="1"/>
              <a:t>augmentation</a:t>
            </a:r>
            <a:r>
              <a:rPr lang="it-IT" sz="2000" dirty="0"/>
              <a:t> techniques, like </a:t>
            </a:r>
            <a:r>
              <a:rPr lang="it-IT" sz="2000" dirty="0" err="1"/>
              <a:t>zooming</a:t>
            </a:r>
            <a:r>
              <a:rPr lang="it-IT" sz="2000" dirty="0"/>
              <a:t>, </a:t>
            </a:r>
            <a:r>
              <a:rPr lang="it-IT" sz="2000" dirty="0" err="1"/>
              <a:t>flipping</a:t>
            </a:r>
            <a:r>
              <a:rPr lang="it-IT" sz="2000" dirty="0"/>
              <a:t> </a:t>
            </a:r>
            <a:r>
              <a:rPr lang="it-IT" sz="2000" dirty="0" err="1"/>
              <a:t>horizontally</a:t>
            </a:r>
            <a:r>
              <a:rPr lang="it-IT" sz="2000" dirty="0"/>
              <a:t>, </a:t>
            </a:r>
            <a:r>
              <a:rPr lang="it-IT" sz="2000" dirty="0" err="1"/>
              <a:t>rotating</a:t>
            </a:r>
            <a:r>
              <a:rPr lang="it-IT" dirty="0"/>
              <a:t>, </a:t>
            </a:r>
            <a:r>
              <a:rPr lang="it-IT" dirty="0" err="1"/>
              <a:t>shifting</a:t>
            </a:r>
            <a:r>
              <a:rPr lang="it-IT" dirty="0"/>
              <a:t> and </a:t>
            </a:r>
            <a:r>
              <a:rPr lang="it-IT" dirty="0" err="1"/>
              <a:t>changing</a:t>
            </a:r>
            <a:r>
              <a:rPr lang="it-IT" dirty="0"/>
              <a:t> the </a:t>
            </a:r>
            <a:r>
              <a:rPr lang="it-IT" dirty="0" err="1"/>
              <a:t>brightness</a:t>
            </a:r>
            <a:r>
              <a:rPr lang="it-IT" dirty="0"/>
              <a:t> are </a:t>
            </a:r>
            <a:r>
              <a:rPr lang="it-IT" dirty="0" err="1"/>
              <a:t>applied</a:t>
            </a:r>
            <a:r>
              <a:rPr lang="it-IT" dirty="0"/>
              <a:t> to the images. </a:t>
            </a:r>
            <a:r>
              <a:rPr lang="it-IT" dirty="0" err="1"/>
              <a:t>Then</a:t>
            </a:r>
            <a:r>
              <a:rPr lang="it-IT" dirty="0"/>
              <a:t>, the images are </a:t>
            </a:r>
            <a:r>
              <a:rPr lang="it-IT" dirty="0" err="1"/>
              <a:t>imported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224x224x3 </a:t>
            </a:r>
            <a:r>
              <a:rPr lang="it-IT" dirty="0" err="1"/>
              <a:t>rgb</a:t>
            </a:r>
            <a:r>
              <a:rPr lang="it-IT" dirty="0"/>
              <a:t> images and </a:t>
            </a:r>
            <a:r>
              <a:rPr lang="it-IT" dirty="0" err="1"/>
              <a:t>fed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the model.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3" b="63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  <a:p>
            <a:pPr rtl="0"/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70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14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377944"/>
            <a:ext cx="4698517" cy="49784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an </a:t>
            </a:r>
            <a:r>
              <a:rPr lang="it-IT" dirty="0" err="1"/>
              <a:t>umbalanced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the weights for </a:t>
            </a:r>
            <a:r>
              <a:rPr lang="it-IT" dirty="0" err="1"/>
              <a:t>each</a:t>
            </a:r>
            <a:r>
              <a:rPr lang="it-IT" dirty="0"/>
              <a:t> of the 10 classes are </a:t>
            </a:r>
            <a:r>
              <a:rPr lang="it-IT" dirty="0" err="1"/>
              <a:t>calculated</a:t>
            </a:r>
            <a:r>
              <a:rPr lang="it-IT" dirty="0"/>
              <a:t>, and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 The </a:t>
            </a:r>
            <a:r>
              <a:rPr lang="it-IT" dirty="0" err="1"/>
              <a:t>obvious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to use transfer learning from </a:t>
            </a:r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models on </a:t>
            </a:r>
            <a:r>
              <a:rPr lang="it-IT" dirty="0" err="1"/>
              <a:t>imagenet</a:t>
            </a:r>
            <a:r>
              <a:rPr lang="it-IT" dirty="0"/>
              <a:t>. </a:t>
            </a:r>
          </a:p>
          <a:p>
            <a:r>
              <a:rPr lang="it-IT" dirty="0"/>
              <a:t>After </a:t>
            </a:r>
            <a:r>
              <a:rPr lang="it-IT" dirty="0" err="1"/>
              <a:t>many</a:t>
            </a:r>
            <a:r>
              <a:rPr lang="it-IT" dirty="0"/>
              <a:t> trials,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resulted</a:t>
            </a:r>
            <a:r>
              <a:rPr lang="it-IT" dirty="0"/>
              <a:t> to be the best.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ResNet101 with </a:t>
            </a:r>
            <a:r>
              <a:rPr lang="it-IT" dirty="0" err="1"/>
              <a:t>imagenet</a:t>
            </a:r>
            <a:r>
              <a:rPr lang="it-IT" dirty="0"/>
              <a:t> weights, </a:t>
            </a:r>
            <a:r>
              <a:rPr lang="it-IT" dirty="0" err="1"/>
              <a:t>followed</a:t>
            </a:r>
            <a:r>
              <a:rPr lang="it-IT" dirty="0"/>
              <a:t> by a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, a Dense </a:t>
            </a:r>
            <a:r>
              <a:rPr lang="it-IT" dirty="0" err="1"/>
              <a:t>layer</a:t>
            </a:r>
            <a:r>
              <a:rPr lang="it-IT" dirty="0"/>
              <a:t> with 50 </a:t>
            </a:r>
            <a:r>
              <a:rPr lang="it-IT" dirty="0" err="1"/>
              <a:t>units</a:t>
            </a:r>
            <a:r>
              <a:rPr lang="it-IT" dirty="0"/>
              <a:t> and l2 weight </a:t>
            </a:r>
            <a:r>
              <a:rPr lang="it-IT" dirty="0" err="1"/>
              <a:t>regularization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follow. In the end, a Dense </a:t>
            </a:r>
            <a:r>
              <a:rPr lang="it-IT" dirty="0" err="1"/>
              <a:t>layer</a:t>
            </a:r>
            <a:r>
              <a:rPr lang="it-IT" dirty="0"/>
              <a:t> with 10 </a:t>
            </a:r>
            <a:r>
              <a:rPr lang="it-IT" dirty="0" err="1"/>
              <a:t>units</a:t>
            </a:r>
            <a:r>
              <a:rPr lang="it-IT" dirty="0"/>
              <a:t> and </a:t>
            </a:r>
            <a:r>
              <a:rPr lang="it-IT" dirty="0" err="1"/>
              <a:t>softmax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8"/>
            <a:ext cx="5198084" cy="5027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Dense(50,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84603" y="2366395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189964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37196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84603" y="184558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3854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15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51015" y="1838857"/>
            <a:ext cx="5252484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16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8857"/>
            <a:ext cx="8678115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5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</a:t>
            </a:r>
            <a:r>
              <a:rPr lang="it-IT" dirty="0" err="1"/>
              <a:t>retrieval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5856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27" y="31007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The goal of the </a:t>
            </a:r>
            <a:r>
              <a:rPr lang="it-IT" sz="2000" b="1" dirty="0"/>
              <a:t>Image </a:t>
            </a:r>
            <a:r>
              <a:rPr lang="it-IT" sz="2000" b="1" dirty="0" err="1"/>
              <a:t>Retrival</a:t>
            </a:r>
            <a:r>
              <a:rPr lang="it-IT" sz="2000" b="1" dirty="0"/>
              <a:t> </a:t>
            </a:r>
            <a:r>
              <a:rPr lang="it-IT" sz="2000" dirty="0"/>
              <a:t>task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dirty="0" err="1"/>
              <a:t>select</a:t>
            </a:r>
            <a:r>
              <a:rPr lang="it-IT" sz="2000" dirty="0"/>
              <a:t> the 9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simila</a:t>
            </a:r>
            <a:r>
              <a:rPr lang="it-IT" dirty="0" err="1"/>
              <a:t>r</a:t>
            </a:r>
            <a:r>
              <a:rPr lang="it-IT" dirty="0"/>
              <a:t> </a:t>
            </a:r>
            <a:r>
              <a:rPr lang="it-IT" dirty="0" err="1"/>
              <a:t>animal</a:t>
            </a:r>
            <a:r>
              <a:rPr lang="it-IT" dirty="0"/>
              <a:t> images </a:t>
            </a:r>
            <a:r>
              <a:rPr lang="it-IT" dirty="0" err="1"/>
              <a:t>based</a:t>
            </a:r>
            <a:r>
              <a:rPr lang="it-IT" dirty="0"/>
              <a:t> on a query one. In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tool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on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animals</a:t>
            </a:r>
            <a:r>
              <a:rPr lang="it-IT" dirty="0"/>
              <a:t> images and picture </a:t>
            </a:r>
            <a:r>
              <a:rPr lang="it-IT" dirty="0" err="1"/>
              <a:t>ones</a:t>
            </a:r>
            <a:r>
              <a:rPr lang="it-IT" dirty="0"/>
              <a:t>.</a:t>
            </a:r>
            <a:endParaRPr lang="it-IT" sz="2000" b="1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29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801"/>
            <a:ext cx="6190488" cy="1179576"/>
          </a:xfrm>
        </p:spPr>
        <p:txBody>
          <a:bodyPr rtlCol="0"/>
          <a:lstStyle/>
          <a:p>
            <a:pPr rtl="0"/>
            <a:r>
              <a:rPr lang="it-IT" sz="5400" dirty="0"/>
              <a:t>Dataset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230273"/>
            <a:ext cx="6190488" cy="3887926"/>
          </a:xfrm>
        </p:spPr>
        <p:txBody>
          <a:bodyPr rtlCol="0">
            <a:normAutofit fontScale="92500"/>
          </a:bodyPr>
          <a:lstStyle/>
          <a:p>
            <a:pPr rtl="0"/>
            <a:r>
              <a:rPr lang="it-IT" sz="1900" dirty="0"/>
              <a:t>The image dataset </a:t>
            </a:r>
            <a:r>
              <a:rPr lang="it-IT" sz="1900" dirty="0" err="1"/>
              <a:t>is</a:t>
            </a:r>
            <a:r>
              <a:rPr lang="it-IT" sz="1900" dirty="0"/>
              <a:t> the same </a:t>
            </a:r>
            <a:r>
              <a:rPr lang="it-IT" sz="1900" dirty="0" err="1"/>
              <a:t>as</a:t>
            </a:r>
            <a:r>
              <a:rPr lang="it-IT" sz="1900" dirty="0"/>
              <a:t> </a:t>
            </a:r>
            <a:r>
              <a:rPr lang="it-IT" sz="1900" dirty="0" err="1"/>
              <a:t>before</a:t>
            </a:r>
            <a:r>
              <a:rPr lang="it-IT" sz="1900" dirty="0"/>
              <a:t>. </a:t>
            </a: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composed</a:t>
            </a:r>
            <a:r>
              <a:rPr lang="it-IT" sz="1900" dirty="0"/>
              <a:t> of </a:t>
            </a:r>
            <a:r>
              <a:rPr lang="it-IT" sz="1900" dirty="0" err="1"/>
              <a:t>thousands</a:t>
            </a:r>
            <a:r>
              <a:rPr lang="it-IT" sz="1900" dirty="0"/>
              <a:t> of pictures of </a:t>
            </a:r>
            <a:r>
              <a:rPr lang="it-IT" sz="1900" dirty="0" err="1"/>
              <a:t>animals</a:t>
            </a:r>
            <a:r>
              <a:rPr lang="it-IT" sz="1900" dirty="0"/>
              <a:t> of </a:t>
            </a:r>
            <a:r>
              <a:rPr lang="it-IT" sz="1900" dirty="0" err="1"/>
              <a:t>various</a:t>
            </a:r>
            <a:r>
              <a:rPr lang="it-IT" sz="1900" dirty="0"/>
              <a:t> sizes. The same classes </a:t>
            </a:r>
            <a:r>
              <a:rPr lang="it-IT" sz="1900" dirty="0" err="1"/>
              <a:t>as</a:t>
            </a:r>
            <a:r>
              <a:rPr lang="it-IT" sz="1900" dirty="0"/>
              <a:t> </a:t>
            </a:r>
            <a:r>
              <a:rPr lang="it-IT" sz="1900" dirty="0" err="1"/>
              <a:t>before</a:t>
            </a:r>
            <a:r>
              <a:rPr lang="it-IT" sz="1900" dirty="0"/>
              <a:t> are </a:t>
            </a:r>
            <a:r>
              <a:rPr lang="it-IT" sz="1900" dirty="0" err="1"/>
              <a:t>selected</a:t>
            </a:r>
            <a:r>
              <a:rPr lang="it-IT" sz="1900" dirty="0"/>
              <a:t>:</a:t>
            </a:r>
            <a:endParaRPr lang="it-IT" sz="2000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r>
              <a:rPr lang="it-IT" dirty="0"/>
              <a:t>Some paintings </a:t>
            </a:r>
            <a:r>
              <a:rPr lang="it-IT" dirty="0" err="1"/>
              <a:t>belonging</a:t>
            </a:r>
            <a:r>
              <a:rPr lang="it-IT" dirty="0"/>
              <a:t> to </a:t>
            </a:r>
            <a:r>
              <a:rPr lang="it-IT" dirty="0" err="1"/>
              <a:t>those</a:t>
            </a:r>
            <a:r>
              <a:rPr lang="it-IT" dirty="0"/>
              <a:t> 10 classes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selected</a:t>
            </a:r>
            <a:r>
              <a:rPr lang="it-IT" dirty="0"/>
              <a:t> and </a:t>
            </a:r>
            <a:r>
              <a:rPr lang="it-IT" dirty="0" err="1"/>
              <a:t>downloaded</a:t>
            </a:r>
            <a:r>
              <a:rPr lang="it-IT" dirty="0"/>
              <a:t> from </a:t>
            </a:r>
            <a:r>
              <a:rPr lang="it-IT" dirty="0" err="1"/>
              <a:t>google</a:t>
            </a:r>
            <a:r>
              <a:rPr lang="it-IT" dirty="0"/>
              <a:t> image </a:t>
            </a:r>
            <a:r>
              <a:rPr lang="it-IT" dirty="0" err="1"/>
              <a:t>search</a:t>
            </a:r>
            <a:r>
              <a:rPr lang="it-IT" dirty="0"/>
              <a:t> for testing </a:t>
            </a:r>
            <a:r>
              <a:rPr lang="it-IT" dirty="0" err="1"/>
              <a:t>purposes</a:t>
            </a:r>
            <a:r>
              <a:rPr lang="it-IT" dirty="0"/>
              <a:t>.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27" r="16727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19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BC76DB-CB14-429B-855F-52FB9D2A4650}"/>
              </a:ext>
            </a:extLst>
          </p:cNvPr>
          <p:cNvSpPr txBox="1"/>
          <p:nvPr/>
        </p:nvSpPr>
        <p:spPr>
          <a:xfrm>
            <a:off x="3243995" y="3572861"/>
            <a:ext cx="61904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Horse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Lion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Otter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Racoon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Sheep</a:t>
            </a:r>
            <a:endParaRPr lang="it-IT" sz="18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038521-06EF-4E19-B84D-0E4C4B208EB6}"/>
              </a:ext>
            </a:extLst>
          </p:cNvPr>
          <p:cNvSpPr txBox="1"/>
          <p:nvPr/>
        </p:nvSpPr>
        <p:spPr>
          <a:xfrm>
            <a:off x="1097575" y="3572861"/>
            <a:ext cx="6103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Moose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Buffalo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Chimpanzee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Deer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Fox</a:t>
            </a:r>
          </a:p>
        </p:txBody>
      </p:sp>
    </p:spTree>
    <p:extLst>
      <p:ext uri="{BB962C8B-B14F-4D97-AF65-F5344CB8AC3E}">
        <p14:creationId xmlns:p14="http://schemas.microsoft.com/office/powerpoint/2010/main" val="178813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9718" y="2530058"/>
            <a:ext cx="5833872" cy="3118104"/>
          </a:xfrm>
        </p:spPr>
        <p:txBody>
          <a:bodyPr rtlCol="0">
            <a:normAutofit/>
          </a:bodyPr>
          <a:lstStyle/>
          <a:p>
            <a:pPr algn="r" rtl="0">
              <a:lnSpc>
                <a:spcPct val="150000"/>
              </a:lnSpc>
            </a:pPr>
            <a:r>
              <a:rPr lang="it-IT" sz="2400" dirty="0"/>
              <a:t>1) AUDIO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2) IMAGE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/>
              <a:t>3) IMAGE RETRIEVAL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4) </a:t>
            </a:r>
            <a:r>
              <a:rPr lang="it-IT" sz="2400" dirty="0"/>
              <a:t>DEMO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371186" y="2530058"/>
            <a:ext cx="3698463" cy="3707971"/>
          </a:xfrm>
        </p:spPr>
      </p:pic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4700806" y="-503853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Topics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The </a:t>
            </a:r>
            <a:r>
              <a:rPr lang="it-IT" sz="2000" dirty="0" err="1"/>
              <a:t>neural</a:t>
            </a:r>
            <a:r>
              <a:rPr lang="it-IT" sz="2000" dirty="0"/>
              <a:t> network </a:t>
            </a:r>
            <a:r>
              <a:rPr lang="it-IT" sz="2000" dirty="0" err="1"/>
              <a:t>wants</a:t>
            </a:r>
            <a:r>
              <a:rPr lang="it-IT" sz="2000" dirty="0"/>
              <a:t> an input image of 224x224</a:t>
            </a:r>
            <a:r>
              <a:rPr lang="it-IT" dirty="0"/>
              <a:t> pixels with 3 color </a:t>
            </a:r>
            <a:r>
              <a:rPr lang="it-IT" dirty="0" err="1"/>
              <a:t>channels</a:t>
            </a:r>
            <a:r>
              <a:rPr lang="it-IT" dirty="0"/>
              <a:t> (RGB). So t</a:t>
            </a:r>
            <a:r>
              <a:rPr lang="it-IT" sz="2000" dirty="0"/>
              <a:t>he </a:t>
            </a:r>
            <a:r>
              <a:rPr lang="it-IT" i="1" dirty="0"/>
              <a:t>query image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be </a:t>
            </a:r>
            <a:r>
              <a:rPr lang="it-IT" dirty="0" err="1"/>
              <a:t>resized</a:t>
            </a:r>
            <a:r>
              <a:rPr lang="it-IT" dirty="0"/>
              <a:t> to </a:t>
            </a:r>
            <a:r>
              <a:rPr lang="it-IT" dirty="0" err="1"/>
              <a:t>fit</a:t>
            </a:r>
            <a:r>
              <a:rPr lang="it-IT" dirty="0"/>
              <a:t> in. </a:t>
            </a:r>
          </a:p>
          <a:p>
            <a:pPr rtl="0"/>
            <a:endParaRPr lang="it-IT" dirty="0"/>
          </a:p>
          <a:p>
            <a:pPr rtl="0"/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resnet</a:t>
            </a:r>
            <a:r>
              <a:rPr lang="it-IT" dirty="0"/>
              <a:t> </a:t>
            </a:r>
            <a:r>
              <a:rPr lang="it-IT" dirty="0" err="1"/>
              <a:t>preprocess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.</a:t>
            </a:r>
            <a:endParaRPr lang="it-IT" sz="2000" u="sng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69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21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16280" y="1230334"/>
            <a:ext cx="4429645" cy="439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</a:t>
            </a:r>
            <a:r>
              <a:rPr lang="it-IT" dirty="0" err="1"/>
              <a:t>ifferent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to generate the feature </a:t>
            </a:r>
            <a:r>
              <a:rPr lang="it-IT" dirty="0" err="1"/>
              <a:t>space</a:t>
            </a:r>
            <a:r>
              <a:rPr lang="it-IT" dirty="0"/>
              <a:t>: mobilenet_v2, inceptionV3, …</a:t>
            </a:r>
          </a:p>
          <a:p>
            <a:r>
              <a:rPr lang="it-IT" dirty="0"/>
              <a:t>The best model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ResNet101</a:t>
            </a:r>
            <a:r>
              <a:rPr lang="it-IT" dirty="0"/>
              <a:t>, the </a:t>
            </a:r>
            <a:r>
              <a:rPr lang="it-IT" dirty="0" err="1"/>
              <a:t>whole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the </a:t>
            </a:r>
            <a:r>
              <a:rPr lang="it-IT" dirty="0" err="1"/>
              <a:t>feedforward</a:t>
            </a:r>
            <a:r>
              <a:rPr lang="it-IT" dirty="0"/>
              <a:t> part. </a:t>
            </a:r>
          </a:p>
          <a:p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2048 features.</a:t>
            </a:r>
          </a:p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get</a:t>
            </a:r>
            <a:r>
              <a:rPr lang="it-IT" dirty="0"/>
              <a:t> a fast </a:t>
            </a:r>
            <a:r>
              <a:rPr lang="it-IT" dirty="0" err="1"/>
              <a:t>response</a:t>
            </a:r>
            <a:r>
              <a:rPr lang="it-IT" dirty="0"/>
              <a:t> on the features </a:t>
            </a:r>
            <a:r>
              <a:rPr lang="it-IT" dirty="0" err="1"/>
              <a:t>space</a:t>
            </a:r>
            <a:r>
              <a:rPr lang="it-IT" dirty="0"/>
              <a:t> a </a:t>
            </a:r>
            <a:r>
              <a:rPr lang="it-IT" b="1" dirty="0" err="1"/>
              <a:t>KDTree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8"/>
            <a:ext cx="5198084" cy="44640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Feature 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Extraction</a:t>
            </a: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it-IT" sz="3200" dirty="0" err="1"/>
              <a:t>KDTree</a:t>
            </a:r>
            <a:endParaRPr lang="it-IT" sz="3200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612DEB65-A352-4D7D-B700-6B000FF73EBB}"/>
              </a:ext>
            </a:extLst>
          </p:cNvPr>
          <p:cNvCxnSpPr/>
          <p:nvPr/>
        </p:nvCxnSpPr>
        <p:spPr>
          <a:xfrm>
            <a:off x="8299938" y="2532185"/>
            <a:ext cx="0" cy="5715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A177EFC-78BD-4D64-895D-9D91BE18A377}"/>
              </a:ext>
            </a:extLst>
          </p:cNvPr>
          <p:cNvCxnSpPr/>
          <p:nvPr/>
        </p:nvCxnSpPr>
        <p:spPr>
          <a:xfrm>
            <a:off x="8299938" y="3616570"/>
            <a:ext cx="0" cy="5715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452DBF34-541D-42A7-97F8-D4FC39A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400" y="4651774"/>
            <a:ext cx="2052929" cy="195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02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22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Immagine 2" descr="Immagine che contiene testo, diverso, screenshot&#10;&#10;Descrizione generata automaticamente">
            <a:extLst>
              <a:ext uri="{FF2B5EF4-FFF2-40B4-BE49-F238E27FC236}">
                <a16:creationId xmlns:a16="http://schemas.microsoft.com/office/drawing/2014/main" id="{029C95EC-EAD3-48E3-9F92-C8F8F892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84" y="1542806"/>
            <a:ext cx="4228630" cy="49500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76C0F8-0704-49DD-8994-8191EAC3E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712" y="1523421"/>
            <a:ext cx="4246710" cy="49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06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38285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AFD8BAA-624F-4CB0-ACB8-CA90C34F4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786" y="1433064"/>
            <a:ext cx="8514272" cy="47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dat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25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8" b="128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1670" r="21670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Federico Luzzi - 816753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9718" b="9718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10572" b="10572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AUDIO RECOGNITION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The </a:t>
            </a:r>
            <a:r>
              <a:rPr lang="it-IT" sz="2000" dirty="0" err="1"/>
              <a:t>objective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dirty="0" err="1"/>
              <a:t>train</a:t>
            </a:r>
            <a:r>
              <a:rPr lang="it-IT" sz="2000" dirty="0"/>
              <a:t> a CNN model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correctly</a:t>
            </a:r>
            <a:r>
              <a:rPr lang="it-IT" sz="2000" dirty="0"/>
              <a:t> the </a:t>
            </a:r>
            <a:r>
              <a:rPr lang="it-IT" sz="2000" dirty="0" err="1"/>
              <a:t>biggest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audio </a:t>
            </a:r>
            <a:r>
              <a:rPr lang="it-IT" sz="2000" dirty="0" err="1"/>
              <a:t>containing</a:t>
            </a:r>
            <a:r>
              <a:rPr lang="it-IT" sz="2000" dirty="0"/>
              <a:t> </a:t>
            </a:r>
            <a:r>
              <a:rPr lang="it-IT" sz="2000" u="sng" dirty="0"/>
              <a:t>sounds</a:t>
            </a:r>
            <a:r>
              <a:rPr lang="it-IT" sz="2000" dirty="0"/>
              <a:t> of </a:t>
            </a:r>
            <a:r>
              <a:rPr lang="it-IT" sz="2000" dirty="0" err="1"/>
              <a:t>animals</a:t>
            </a:r>
            <a:r>
              <a:rPr lang="it-IT" sz="2000" dirty="0"/>
              <a:t>. </a:t>
            </a:r>
            <a:r>
              <a:rPr lang="it-IT" sz="2000" dirty="0" err="1"/>
              <a:t>These</a:t>
            </a:r>
            <a:r>
              <a:rPr lang="it-IT" sz="2000" dirty="0"/>
              <a:t> sounds </a:t>
            </a:r>
            <a:r>
              <a:rPr lang="it-IT" sz="2000" dirty="0" err="1"/>
              <a:t>have</a:t>
            </a:r>
            <a:r>
              <a:rPr lang="it-IT" sz="2000" dirty="0"/>
              <a:t> a </a:t>
            </a:r>
            <a:r>
              <a:rPr lang="it-IT" sz="2000" dirty="0" err="1"/>
              <a:t>lenght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ranges from 2 to 3.5 seconds and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levels</a:t>
            </a:r>
            <a:r>
              <a:rPr lang="it-IT" sz="2000" dirty="0"/>
              <a:t> of background </a:t>
            </a:r>
            <a:r>
              <a:rPr lang="it-IT" sz="2000" dirty="0" err="1"/>
              <a:t>noise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801"/>
            <a:ext cx="6190488" cy="1179576"/>
          </a:xfrm>
        </p:spPr>
        <p:txBody>
          <a:bodyPr rtlCol="0"/>
          <a:lstStyle/>
          <a:p>
            <a:pPr rtl="0"/>
            <a:r>
              <a:rPr lang="it-IT" sz="5400" dirty="0"/>
              <a:t>Dataset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230273"/>
            <a:ext cx="6190488" cy="3887926"/>
          </a:xfrm>
        </p:spPr>
        <p:txBody>
          <a:bodyPr rtlCol="0">
            <a:normAutofit/>
          </a:bodyPr>
          <a:lstStyle/>
          <a:p>
            <a:pPr rtl="0"/>
            <a:r>
              <a:rPr lang="it-IT" sz="1900" dirty="0"/>
              <a:t>The audio dataset </a:t>
            </a:r>
            <a:r>
              <a:rPr lang="it-IT" sz="1900" dirty="0" err="1"/>
              <a:t>has</a:t>
            </a:r>
            <a:r>
              <a:rPr lang="it-IT" sz="1900" dirty="0"/>
              <a:t> </a:t>
            </a:r>
            <a:r>
              <a:rPr lang="it-IT" sz="1900" dirty="0" err="1"/>
              <a:t>been</a:t>
            </a:r>
            <a:r>
              <a:rPr lang="it-IT" sz="1900" dirty="0"/>
              <a:t> </a:t>
            </a:r>
            <a:r>
              <a:rPr lang="it-IT" sz="1900" dirty="0" err="1"/>
              <a:t>downloaded</a:t>
            </a:r>
            <a:r>
              <a:rPr lang="it-IT" sz="1900" dirty="0"/>
              <a:t> from the Animal Sound Archive made </a:t>
            </a:r>
            <a:r>
              <a:rPr lang="it-IT" sz="1900" dirty="0" err="1"/>
              <a:t>available</a:t>
            </a:r>
            <a:r>
              <a:rPr lang="it-IT" sz="1900" dirty="0"/>
              <a:t> by the Museum </a:t>
            </a:r>
            <a:r>
              <a:rPr lang="it-IT" sz="1900" dirty="0" err="1"/>
              <a:t>für</a:t>
            </a:r>
            <a:r>
              <a:rPr lang="it-IT" sz="1900" dirty="0"/>
              <a:t> </a:t>
            </a:r>
            <a:r>
              <a:rPr lang="it-IT" sz="1900" dirty="0" err="1"/>
              <a:t>Naturkunde</a:t>
            </a:r>
            <a:r>
              <a:rPr lang="it-IT" sz="1900" dirty="0"/>
              <a:t> </a:t>
            </a:r>
            <a:r>
              <a:rPr lang="it-IT" sz="1900" dirty="0" err="1"/>
              <a:t>Berlin</a:t>
            </a:r>
            <a:r>
              <a:rPr lang="it-IT" sz="1900" dirty="0"/>
              <a:t> </a:t>
            </a:r>
            <a:r>
              <a:rPr lang="it-IT" sz="1900" dirty="0" err="1"/>
              <a:t>through</a:t>
            </a:r>
            <a:r>
              <a:rPr lang="it-IT" sz="1900" dirty="0"/>
              <a:t> the </a:t>
            </a:r>
            <a:r>
              <a:rPr lang="it-IT" sz="1900" dirty="0" err="1"/>
              <a:t>Gbif</a:t>
            </a:r>
            <a:r>
              <a:rPr lang="it-IT" sz="1900" dirty="0"/>
              <a:t> website. </a:t>
            </a: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composed</a:t>
            </a:r>
            <a:r>
              <a:rPr lang="it-IT" sz="1900" dirty="0"/>
              <a:t> of </a:t>
            </a:r>
            <a:r>
              <a:rPr lang="it-IT" sz="1900" dirty="0" err="1"/>
              <a:t>audios</a:t>
            </a:r>
            <a:r>
              <a:rPr lang="it-IT" sz="1900" dirty="0"/>
              <a:t> </a:t>
            </a:r>
            <a:r>
              <a:rPr lang="it-IT" sz="1900" dirty="0" err="1"/>
              <a:t>whose</a:t>
            </a:r>
            <a:r>
              <a:rPr lang="it-IT" sz="1900" dirty="0"/>
              <a:t> </a:t>
            </a:r>
            <a:r>
              <a:rPr lang="it-IT" sz="1900" dirty="0" err="1"/>
              <a:t>lenght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variable</a:t>
            </a:r>
            <a:r>
              <a:rPr lang="it-IT" sz="1900" dirty="0"/>
              <a:t>. The </a:t>
            </a:r>
            <a:r>
              <a:rPr lang="it-IT" sz="1900" dirty="0" err="1"/>
              <a:t>audios</a:t>
            </a:r>
            <a:r>
              <a:rPr lang="it-IT" sz="1900" dirty="0"/>
              <a:t> </a:t>
            </a:r>
            <a:r>
              <a:rPr lang="it-IT" sz="1900" dirty="0" err="1"/>
              <a:t>has</a:t>
            </a:r>
            <a:r>
              <a:rPr lang="it-IT" sz="1900" dirty="0"/>
              <a:t> </a:t>
            </a:r>
            <a:r>
              <a:rPr lang="it-IT" sz="1900" dirty="0" err="1"/>
              <a:t>been</a:t>
            </a:r>
            <a:r>
              <a:rPr lang="it-IT" sz="1900" dirty="0"/>
              <a:t> </a:t>
            </a:r>
            <a:r>
              <a:rPr lang="it-IT" sz="1900" dirty="0" err="1"/>
              <a:t>manually</a:t>
            </a:r>
            <a:r>
              <a:rPr lang="it-IT" sz="1900" dirty="0"/>
              <a:t> </a:t>
            </a:r>
            <a:r>
              <a:rPr lang="it-IT" sz="1900" dirty="0" err="1"/>
              <a:t>cut</a:t>
            </a:r>
            <a:r>
              <a:rPr lang="it-IT" sz="1900" dirty="0"/>
              <a:t> in </a:t>
            </a:r>
            <a:r>
              <a:rPr lang="it-IT" sz="1900" dirty="0" err="1"/>
              <a:t>order</a:t>
            </a:r>
            <a:r>
              <a:rPr lang="it-IT" sz="1900" dirty="0"/>
              <a:t> to isolate the sound (3.5 sec max).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27" r="16727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BC76DB-CB14-429B-855F-52FB9D2A4650}"/>
              </a:ext>
            </a:extLst>
          </p:cNvPr>
          <p:cNvSpPr txBox="1"/>
          <p:nvPr/>
        </p:nvSpPr>
        <p:spPr>
          <a:xfrm>
            <a:off x="3347512" y="4355234"/>
            <a:ext cx="61904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Horse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Lion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Otter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Racoon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Sheep</a:t>
            </a:r>
            <a:endParaRPr lang="it-IT" sz="18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038521-06EF-4E19-B84D-0E4C4B208EB6}"/>
              </a:ext>
            </a:extLst>
          </p:cNvPr>
          <p:cNvSpPr txBox="1"/>
          <p:nvPr/>
        </p:nvSpPr>
        <p:spPr>
          <a:xfrm>
            <a:off x="1283180" y="4355234"/>
            <a:ext cx="6103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Moose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Buffalo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Chimpanzee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Deer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Fox</a:t>
            </a:r>
          </a:p>
        </p:txBody>
      </p:sp>
    </p:spTree>
    <p:extLst>
      <p:ext uri="{BB962C8B-B14F-4D97-AF65-F5344CB8AC3E}">
        <p14:creationId xmlns:p14="http://schemas.microsoft.com/office/powerpoint/2010/main" val="114287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sz="2000" dirty="0"/>
              <a:t>First of </a:t>
            </a:r>
            <a:r>
              <a:rPr lang="it-IT" sz="2000" dirty="0" err="1"/>
              <a:t>all</a:t>
            </a:r>
            <a:r>
              <a:rPr lang="it-IT" sz="2000" dirty="0"/>
              <a:t>, the </a:t>
            </a:r>
            <a:r>
              <a:rPr lang="it-IT" sz="2000" dirty="0" err="1"/>
              <a:t>Resnet</a:t>
            </a:r>
            <a:r>
              <a:rPr lang="it-IT" sz="2000" dirty="0"/>
              <a:t> </a:t>
            </a:r>
            <a:r>
              <a:rPr lang="it-IT" sz="2000" dirty="0" err="1"/>
              <a:t>preprocessing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.  </a:t>
            </a:r>
            <a:r>
              <a:rPr lang="it-IT" sz="2000" dirty="0" err="1"/>
              <a:t>Then</a:t>
            </a:r>
            <a:r>
              <a:rPr lang="it-IT" sz="2000" dirty="0"/>
              <a:t>, after </a:t>
            </a:r>
            <a:r>
              <a:rPr lang="it-IT" sz="2000" dirty="0" err="1"/>
              <a:t>applying</a:t>
            </a:r>
            <a:r>
              <a:rPr lang="it-IT" dirty="0"/>
              <a:t> data </a:t>
            </a:r>
            <a:r>
              <a:rPr lang="it-IT" dirty="0" err="1"/>
              <a:t>augmentation</a:t>
            </a:r>
            <a:r>
              <a:rPr lang="it-IT" dirty="0"/>
              <a:t> to the </a:t>
            </a:r>
            <a:r>
              <a:rPr lang="it-IT" dirty="0" err="1"/>
              <a:t>audios</a:t>
            </a:r>
            <a:r>
              <a:rPr lang="it-IT" dirty="0"/>
              <a:t> (pitch shift, </a:t>
            </a:r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normalization</a:t>
            </a:r>
            <a:r>
              <a:rPr lang="it-IT" dirty="0"/>
              <a:t>), </a:t>
            </a:r>
            <a:r>
              <a:rPr lang="it-IT" sz="2000" dirty="0"/>
              <a:t>a </a:t>
            </a:r>
            <a:r>
              <a:rPr lang="it-IT" sz="2000" dirty="0" err="1"/>
              <a:t>mel-spectrogram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created</a:t>
            </a:r>
            <a:r>
              <a:rPr lang="it-IT" sz="2000" dirty="0"/>
              <a:t> from </a:t>
            </a:r>
            <a:r>
              <a:rPr lang="it-IT" sz="2000" dirty="0" err="1"/>
              <a:t>each</a:t>
            </a:r>
            <a:r>
              <a:rPr lang="it-IT" sz="2000" dirty="0"/>
              <a:t> audio. A Frequency </a:t>
            </a:r>
            <a:r>
              <a:rPr lang="it-IT" sz="2000" dirty="0" err="1"/>
              <a:t>Mask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 to some of the </a:t>
            </a:r>
            <a:r>
              <a:rPr lang="it-IT" sz="2000" dirty="0" err="1"/>
              <a:t>mel-spectrograms</a:t>
            </a:r>
            <a:r>
              <a:rPr lang="it-IT" sz="2000" dirty="0"/>
              <a:t>. </a:t>
            </a:r>
            <a:r>
              <a:rPr lang="it-IT" sz="2000" dirty="0" err="1"/>
              <a:t>This</a:t>
            </a:r>
            <a:r>
              <a:rPr lang="it-IT" sz="2000" dirty="0"/>
              <a:t> audio </a:t>
            </a:r>
            <a:r>
              <a:rPr lang="it-IT" sz="2000" dirty="0" err="1"/>
              <a:t>classification</a:t>
            </a:r>
            <a:r>
              <a:rPr lang="it-IT" sz="2000" dirty="0"/>
              <a:t> </a:t>
            </a:r>
            <a:r>
              <a:rPr lang="it-IT" sz="2000" dirty="0" err="1"/>
              <a:t>problem</a:t>
            </a:r>
            <a:r>
              <a:rPr lang="it-IT" sz="2000" dirty="0"/>
              <a:t> </a:t>
            </a:r>
            <a:r>
              <a:rPr lang="it-IT" sz="2000" dirty="0" err="1"/>
              <a:t>became</a:t>
            </a:r>
            <a:r>
              <a:rPr lang="it-IT" sz="2000" dirty="0"/>
              <a:t> </a:t>
            </a:r>
            <a:r>
              <a:rPr lang="it-IT" sz="2000" dirty="0" err="1"/>
              <a:t>then</a:t>
            </a:r>
            <a:r>
              <a:rPr lang="it-IT" sz="2000" dirty="0"/>
              <a:t> a </a:t>
            </a:r>
            <a:r>
              <a:rPr lang="it-IT" sz="2000" dirty="0" err="1"/>
              <a:t>classical</a:t>
            </a:r>
            <a:r>
              <a:rPr lang="it-IT" sz="2000" dirty="0"/>
              <a:t> image </a:t>
            </a:r>
            <a:r>
              <a:rPr lang="it-IT" sz="2000" dirty="0" err="1"/>
              <a:t>classification</a:t>
            </a:r>
            <a:r>
              <a:rPr lang="it-IT" sz="2000" dirty="0"/>
              <a:t> one, </a:t>
            </a:r>
            <a:r>
              <a:rPr lang="it-IT" sz="2000" dirty="0" err="1"/>
              <a:t>thus</a:t>
            </a:r>
            <a:r>
              <a:rPr lang="it-IT" sz="2000" dirty="0"/>
              <a:t> giving the </a:t>
            </a:r>
            <a:r>
              <a:rPr lang="it-IT" sz="2000" dirty="0" err="1"/>
              <a:t>opportunity</a:t>
            </a:r>
            <a:r>
              <a:rPr lang="it-IT" sz="2000" dirty="0"/>
              <a:t> to </a:t>
            </a:r>
            <a:r>
              <a:rPr lang="it-IT" sz="2000" dirty="0" err="1"/>
              <a:t>even</a:t>
            </a:r>
            <a:r>
              <a:rPr lang="it-IT" sz="2000" dirty="0"/>
              <a:t> use </a:t>
            </a:r>
            <a:r>
              <a:rPr lang="it-IT" sz="2000" dirty="0" err="1"/>
              <a:t>pre-trained</a:t>
            </a:r>
            <a:r>
              <a:rPr lang="it-IT" sz="2000" dirty="0"/>
              <a:t> models like </a:t>
            </a:r>
            <a:r>
              <a:rPr lang="it-IT" sz="2000" dirty="0" err="1"/>
              <a:t>ResNet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358" r="6358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41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7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186962"/>
            <a:ext cx="4698517" cy="5169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umbalanced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the first </a:t>
            </a:r>
            <a:r>
              <a:rPr lang="it-IT" dirty="0" err="1"/>
              <a:t>thing</a:t>
            </a:r>
            <a:r>
              <a:rPr lang="it-IT" dirty="0"/>
              <a:t> to do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calculate</a:t>
            </a:r>
            <a:r>
              <a:rPr lang="it-IT" dirty="0"/>
              <a:t> the weights for </a:t>
            </a:r>
            <a:r>
              <a:rPr lang="it-IT" dirty="0" err="1"/>
              <a:t>each</a:t>
            </a:r>
            <a:r>
              <a:rPr lang="it-IT" dirty="0"/>
              <a:t> of the 10 classes, and to use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 </a:t>
            </a:r>
            <a:r>
              <a:rPr lang="it-IT" dirty="0" err="1"/>
              <a:t>Various</a:t>
            </a:r>
            <a:r>
              <a:rPr lang="it-IT" dirty="0"/>
              <a:t> models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, </a:t>
            </a:r>
            <a:r>
              <a:rPr lang="it-IT" dirty="0" err="1"/>
              <a:t>ranging</a:t>
            </a:r>
            <a:r>
              <a:rPr lang="it-IT" dirty="0"/>
              <a:t> from </a:t>
            </a:r>
            <a:r>
              <a:rPr lang="it-IT" dirty="0" err="1"/>
              <a:t>simple</a:t>
            </a:r>
            <a:r>
              <a:rPr lang="it-IT" dirty="0"/>
              <a:t> CNN models to </a:t>
            </a:r>
            <a:r>
              <a:rPr lang="it-IT" dirty="0" err="1"/>
              <a:t>complex</a:t>
            </a:r>
            <a:r>
              <a:rPr lang="it-IT" dirty="0"/>
              <a:t> image </a:t>
            </a:r>
            <a:r>
              <a:rPr lang="it-IT" dirty="0" err="1"/>
              <a:t>recognition</a:t>
            </a:r>
            <a:r>
              <a:rPr lang="it-IT" dirty="0"/>
              <a:t> models. </a:t>
            </a:r>
          </a:p>
          <a:p>
            <a:r>
              <a:rPr lang="it-IT" dirty="0"/>
              <a:t>After </a:t>
            </a:r>
            <a:r>
              <a:rPr lang="it-IT" dirty="0" err="1"/>
              <a:t>many</a:t>
            </a:r>
            <a:r>
              <a:rPr lang="it-IT" dirty="0"/>
              <a:t> trials,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resulted</a:t>
            </a:r>
            <a:r>
              <a:rPr lang="it-IT" dirty="0"/>
              <a:t> to be the best.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ResNet101 with </a:t>
            </a:r>
            <a:r>
              <a:rPr lang="it-IT" dirty="0" err="1"/>
              <a:t>imagenet</a:t>
            </a:r>
            <a:r>
              <a:rPr lang="it-IT" dirty="0"/>
              <a:t> weights, </a:t>
            </a:r>
            <a:r>
              <a:rPr lang="it-IT" dirty="0" err="1"/>
              <a:t>followed</a:t>
            </a:r>
            <a:r>
              <a:rPr lang="it-IT" dirty="0"/>
              <a:t> by a </a:t>
            </a:r>
            <a:r>
              <a:rPr lang="it-IT" dirty="0" err="1"/>
              <a:t>block</a:t>
            </a:r>
            <a:r>
              <a:rPr lang="it-IT" dirty="0"/>
              <a:t> made of Dropout + </a:t>
            </a:r>
            <a:r>
              <a:rPr lang="it-IT" dirty="0" err="1"/>
              <a:t>ReLu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+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, a Dense </a:t>
            </a:r>
            <a:r>
              <a:rPr lang="it-IT" dirty="0" err="1"/>
              <a:t>layer</a:t>
            </a:r>
            <a:r>
              <a:rPr lang="it-IT" dirty="0"/>
              <a:t> with 200 </a:t>
            </a:r>
            <a:r>
              <a:rPr lang="it-IT" dirty="0" err="1"/>
              <a:t>units</a:t>
            </a:r>
            <a:r>
              <a:rPr lang="it-IT" dirty="0"/>
              <a:t> and l2 weight </a:t>
            </a:r>
            <a:r>
              <a:rPr lang="it-IT" dirty="0" err="1"/>
              <a:t>regularization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of Dropout + </a:t>
            </a:r>
            <a:r>
              <a:rPr lang="it-IT" dirty="0" err="1"/>
              <a:t>ReLu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+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follow. In the end, a Dense </a:t>
            </a:r>
            <a:r>
              <a:rPr lang="it-IT" dirty="0" err="1"/>
              <a:t>layer</a:t>
            </a:r>
            <a:r>
              <a:rPr lang="it-IT" dirty="0"/>
              <a:t> with 10 </a:t>
            </a:r>
            <a:r>
              <a:rPr lang="it-IT" dirty="0" err="1"/>
              <a:t>units</a:t>
            </a:r>
            <a:r>
              <a:rPr lang="it-IT" dirty="0"/>
              <a:t> and </a:t>
            </a:r>
            <a:r>
              <a:rPr lang="it-IT" dirty="0" err="1"/>
              <a:t>softmax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7"/>
            <a:ext cx="5198084" cy="6270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Dense(200,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17" name="Titolo 2">
            <a:extLst>
              <a:ext uri="{FF2B5EF4-FFF2-40B4-BE49-F238E27FC236}">
                <a16:creationId xmlns:a16="http://schemas.microsoft.com/office/drawing/2014/main" id="{64C2FEA9-402F-4A51-A239-12804B790161}"/>
              </a:ext>
            </a:extLst>
          </p:cNvPr>
          <p:cNvSpPr txBox="1">
            <a:spLocks/>
          </p:cNvSpPr>
          <p:nvPr/>
        </p:nvSpPr>
        <p:spPr>
          <a:xfrm>
            <a:off x="8093953" y="10841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19" name="Titolo 2">
            <a:extLst>
              <a:ext uri="{FF2B5EF4-FFF2-40B4-BE49-F238E27FC236}">
                <a16:creationId xmlns:a16="http://schemas.microsoft.com/office/drawing/2014/main" id="{9DFCB179-707F-42FF-B656-DD695DAB4E34}"/>
              </a:ext>
            </a:extLst>
          </p:cNvPr>
          <p:cNvSpPr txBox="1">
            <a:spLocks/>
          </p:cNvSpPr>
          <p:nvPr/>
        </p:nvSpPr>
        <p:spPr>
          <a:xfrm>
            <a:off x="8093953" y="16166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0" name="Titolo 2">
            <a:extLst>
              <a:ext uri="{FF2B5EF4-FFF2-40B4-BE49-F238E27FC236}">
                <a16:creationId xmlns:a16="http://schemas.microsoft.com/office/drawing/2014/main" id="{ECA4891C-0287-4D49-8534-9B74AACFA5DA}"/>
              </a:ext>
            </a:extLst>
          </p:cNvPr>
          <p:cNvSpPr txBox="1">
            <a:spLocks/>
          </p:cNvSpPr>
          <p:nvPr/>
        </p:nvSpPr>
        <p:spPr>
          <a:xfrm>
            <a:off x="8093953" y="2157416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93953" y="26430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46947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4002058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4" name="Titolo 2">
            <a:extLst>
              <a:ext uri="{FF2B5EF4-FFF2-40B4-BE49-F238E27FC236}">
                <a16:creationId xmlns:a16="http://schemas.microsoft.com/office/drawing/2014/main" id="{9EEA5802-4D71-492C-917A-79888344D8B5}"/>
              </a:ext>
            </a:extLst>
          </p:cNvPr>
          <p:cNvSpPr txBox="1">
            <a:spLocks/>
          </p:cNvSpPr>
          <p:nvPr/>
        </p:nvSpPr>
        <p:spPr>
          <a:xfrm>
            <a:off x="8084603" y="44559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93953" y="49598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1175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8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6109" y="1838857"/>
            <a:ext cx="5202296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7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715" y="1838857"/>
            <a:ext cx="8623084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2082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267</TotalTime>
  <Words>1023</Words>
  <Application>Microsoft Office PowerPoint</Application>
  <PresentationFormat>Widescreen</PresentationFormat>
  <Paragraphs>190</Paragraphs>
  <Slides>25</Slides>
  <Notes>25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0" baseType="lpstr">
      <vt:lpstr>Arial</vt:lpstr>
      <vt:lpstr>Calibri</vt:lpstr>
      <vt:lpstr>Consolas</vt:lpstr>
      <vt:lpstr>Univers</vt:lpstr>
      <vt:lpstr>GradientUnivers</vt:lpstr>
      <vt:lpstr>Animal recognition</vt:lpstr>
      <vt:lpstr>Presentazione standard di PowerPoint</vt:lpstr>
      <vt:lpstr>AUDIO RECOGNITION</vt:lpstr>
      <vt:lpstr>Objective</vt:lpstr>
      <vt:lpstr>Dataset</vt:lpstr>
      <vt:lpstr>Preprocessing</vt:lpstr>
      <vt:lpstr>Presentazione standard di PowerPoint</vt:lpstr>
      <vt:lpstr>Results</vt:lpstr>
      <vt:lpstr>Results</vt:lpstr>
      <vt:lpstr>image RECOGNITION</vt:lpstr>
      <vt:lpstr>Objective</vt:lpstr>
      <vt:lpstr>Dataset</vt:lpstr>
      <vt:lpstr>Preprocessing</vt:lpstr>
      <vt:lpstr>Presentazione standard di PowerPoint</vt:lpstr>
      <vt:lpstr>Results</vt:lpstr>
      <vt:lpstr>Results</vt:lpstr>
      <vt:lpstr>Image retrieval</vt:lpstr>
      <vt:lpstr>Objective</vt:lpstr>
      <vt:lpstr>Dataset</vt:lpstr>
      <vt:lpstr>Preprocessing</vt:lpstr>
      <vt:lpstr>Presentazione standard di PowerPoint</vt:lpstr>
      <vt:lpstr>Results</vt:lpstr>
      <vt:lpstr>Demo</vt:lpstr>
      <vt:lpstr>Demo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Federico</cp:lastModifiedBy>
  <cp:revision>40</cp:revision>
  <dcterms:created xsi:type="dcterms:W3CDTF">2020-12-27T13:00:14Z</dcterms:created>
  <dcterms:modified xsi:type="dcterms:W3CDTF">2020-12-29T14:54:29Z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